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ress Start 2P"/>
      <p:regular r:id="rId67"/>
    </p:embeddedFont>
    <p:embeddedFont>
      <p:font typeface="Alfa Slab One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68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67" Type="http://schemas.openxmlformats.org/officeDocument/2006/relationships/font" Target="fonts/PressStart2P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22312" y="2180034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151334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3" type="body"/>
          </p:nvPr>
        </p:nvSpPr>
        <p:spPr>
          <a:xfrm>
            <a:off x="4645025" y="1151334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575050" y="204787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cqgApq5KGs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	Game Design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148950" y="3449500"/>
            <a:ext cx="2875800" cy="99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23365" l="0" r="0" t="0"/>
          <a:stretch/>
        </p:blipFill>
        <p:spPr>
          <a:xfrm>
            <a:off x="3192235" y="3493700"/>
            <a:ext cx="2759531" cy="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959951" y="2219000"/>
            <a:ext cx="3224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B7B7B7"/>
                </a:solidFill>
              </a:rPr>
              <a:t>Tuesdays at Robious Elementary School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B7B7B7"/>
                </a:solidFill>
              </a:rPr>
              <a:t>4</a:t>
            </a:r>
            <a:r>
              <a:rPr lang="en" sz="1200">
                <a:solidFill>
                  <a:srgbClr val="B7B7B7"/>
                </a:solidFill>
              </a:rPr>
              <a:t>:00-5:00pm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B7B7B7"/>
                </a:solidFill>
              </a:rPr>
              <a:t>1/10 - 2/14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Set the stage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Sketch a level-design of your game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blocks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obstacles (i.e. spikes, lava, etc.)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Game Story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a background story for your protagonist?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even a protagonist?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b="1" lang="en" sz="2400">
                <a:solidFill>
                  <a:srgbClr val="FF9900"/>
                </a:solidFill>
              </a:rPr>
              <a:t>Keep in mind your design thinking statements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Hyperpad Basics</a:t>
            </a:r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walk-through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149050" y="445025"/>
            <a:ext cx="48459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*** NOTE ***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31075" y="1017725"/>
            <a:ext cx="8520600" cy="39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9900"/>
              </a:buClr>
              <a:buSzPct val="100000"/>
              <a:buChar char="❖"/>
            </a:pPr>
            <a:r>
              <a:rPr b="1" lang="en" sz="2400">
                <a:solidFill>
                  <a:srgbClr val="FF9900"/>
                </a:solidFill>
              </a:rPr>
              <a:t>Everything in Hyperpad is an object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Char char="➢"/>
            </a:pPr>
            <a:r>
              <a:rPr b="1" lang="en" sz="2400">
                <a:solidFill>
                  <a:srgbClr val="FF9900"/>
                </a:solidFill>
              </a:rPr>
              <a:t>Just an object, with no properties… </a:t>
            </a:r>
            <a:r>
              <a:rPr i="1" lang="en" sz="2400">
                <a:solidFill>
                  <a:srgbClr val="FF9900"/>
                </a:solidFill>
              </a:rPr>
              <a:t>not for long!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b="1" lang="en" sz="2400">
                <a:solidFill>
                  <a:srgbClr val="FFFFFF"/>
                </a:solidFill>
              </a:rPr>
              <a:t>Your character will not automatically know that coins are good and spikes/ lava are bad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Char char="➢"/>
            </a:pPr>
            <a:r>
              <a:rPr b="1" lang="en" sz="2400" u="sng">
                <a:solidFill>
                  <a:srgbClr val="FF9900"/>
                </a:solidFill>
              </a:rPr>
              <a:t>YOU</a:t>
            </a:r>
            <a:r>
              <a:rPr b="1" lang="en" sz="2400">
                <a:solidFill>
                  <a:srgbClr val="FF9900"/>
                </a:solidFill>
              </a:rPr>
              <a:t> have to specify what the objects do!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Char char="➢"/>
            </a:pPr>
            <a:r>
              <a:rPr b="1" lang="en" sz="2400">
                <a:solidFill>
                  <a:srgbClr val="FF9900"/>
                </a:solidFill>
              </a:rPr>
              <a:t>The objects will not do anything by themselves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Char char="➢"/>
            </a:pPr>
            <a:r>
              <a:rPr b="1" lang="en" sz="2400" u="sng">
                <a:solidFill>
                  <a:srgbClr val="FF9900"/>
                </a:solidFill>
              </a:rPr>
              <a:t>YOU</a:t>
            </a:r>
            <a:r>
              <a:rPr b="1" lang="en" sz="2400">
                <a:solidFill>
                  <a:srgbClr val="FF9900"/>
                </a:solidFill>
              </a:rPr>
              <a:t> are in control!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704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Paper sketch to Hyperpad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95375"/>
            <a:ext cx="4024799" cy="34123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49" y="1395375"/>
            <a:ext cx="4494151" cy="34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3" name="Shape 223"/>
          <p:cNvSpPr/>
          <p:nvPr/>
        </p:nvSpPr>
        <p:spPr>
          <a:xfrm>
            <a:off x="3357550" y="3119425"/>
            <a:ext cx="2131200" cy="321600"/>
          </a:xfrm>
          <a:prstGeom prst="rightArrow">
            <a:avLst>
              <a:gd fmla="val 50000" name="adj1"/>
              <a:gd fmla="val 20361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9900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Transfer your drawing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Make a New Project in Hyperpad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Select Side-View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 Make your drawing of level-design come to life by placing your blocks and obstacles on the Hyperpad game surface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New Project</a:t>
            </a: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7953375" y="500075"/>
            <a:ext cx="1190700" cy="38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726425" y="119075"/>
            <a:ext cx="215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59FF84"/>
                </a:solidFill>
              </a:rPr>
              <a:t>Tap</a:t>
            </a:r>
            <a:r>
              <a:rPr b="1" lang="en" sz="1800">
                <a:solidFill>
                  <a:srgbClr val="FF0000"/>
                </a:solidFill>
              </a:rPr>
              <a:t> </a:t>
            </a:r>
            <a:r>
              <a:rPr b="1" lang="en" sz="1800">
                <a:solidFill>
                  <a:srgbClr val="59FF84"/>
                </a:solidFill>
              </a:rPr>
              <a:t>+New Project</a:t>
            </a:r>
          </a:p>
        </p:txBody>
      </p:sp>
      <p:sp>
        <p:nvSpPr>
          <p:cNvPr id="242" name="Shape 242"/>
          <p:cNvSpPr/>
          <p:nvPr/>
        </p:nvSpPr>
        <p:spPr>
          <a:xfrm rot="190323">
            <a:off x="3952145" y="349485"/>
            <a:ext cx="3919805" cy="380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362075" y="3183100"/>
            <a:ext cx="1407000" cy="38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677500" cy="6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</a:rPr>
              <a:t>Make sure Side View is selected then hit create</a:t>
            </a:r>
          </a:p>
        </p:txBody>
      </p:sp>
      <p:sp>
        <p:nvSpPr>
          <p:cNvPr id="249" name="Shape 249"/>
          <p:cNvSpPr/>
          <p:nvPr/>
        </p:nvSpPr>
        <p:spPr>
          <a:xfrm rot="8725979">
            <a:off x="6180954" y="1537621"/>
            <a:ext cx="1331935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rot="8725979">
            <a:off x="6535754" y="2717496"/>
            <a:ext cx="1331935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7416525" y="1013699"/>
            <a:ext cx="354799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59FF84"/>
                </a:solidFill>
                <a:latin typeface="Arial"/>
              </a:rPr>
              <a:t>1.</a:t>
            </a:r>
          </a:p>
        </p:txBody>
      </p:sp>
      <p:sp>
        <p:nvSpPr>
          <p:cNvPr id="252" name="Shape 252"/>
          <p:cNvSpPr/>
          <p:nvPr/>
        </p:nvSpPr>
        <p:spPr>
          <a:xfrm>
            <a:off x="7854675" y="2193574"/>
            <a:ext cx="398732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59FF84"/>
                </a:solidFill>
                <a:latin typeface="Arial"/>
              </a:rPr>
              <a:t>2.</a:t>
            </a: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311700" y="3824025"/>
            <a:ext cx="8677500" cy="6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</a:rPr>
              <a:t>Then tap “create new project”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3021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This is your game’s “surface”</a:t>
            </a:r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6286250" y="2000275"/>
            <a:ext cx="2917200" cy="76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9FF84"/>
                </a:solidFill>
                <a:highlight>
                  <a:srgbClr val="000000"/>
                </a:highlight>
              </a:rPr>
              <a:t>The folder where you get all of your objects  to place on the surface</a:t>
            </a:r>
          </a:p>
        </p:txBody>
      </p:sp>
      <p:sp>
        <p:nvSpPr>
          <p:cNvPr id="260" name="Shape 260"/>
          <p:cNvSpPr/>
          <p:nvPr/>
        </p:nvSpPr>
        <p:spPr>
          <a:xfrm rot="4277319">
            <a:off x="7762550" y="3490487"/>
            <a:ext cx="1376555" cy="371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8251025" y="4429125"/>
            <a:ext cx="785700" cy="76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7441425" y="4161350"/>
            <a:ext cx="1214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  <a:highlight>
                  <a:srgbClr val="000000"/>
                </a:highlight>
              </a:rPr>
              <a:t>Select this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get more objects</a:t>
            </a:r>
          </a:p>
        </p:txBody>
      </p:sp>
      <p:sp>
        <p:nvSpPr>
          <p:cNvPr id="268" name="Shape 26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4724483"/>
            <a:ext cx="9378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326225" y="2569031"/>
            <a:ext cx="6110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41" name="Shape 141"/>
          <p:cNvSpPr txBox="1"/>
          <p:nvPr/>
        </p:nvSpPr>
        <p:spPr>
          <a:xfrm>
            <a:off x="1290425" y="377400"/>
            <a:ext cx="6210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99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509600" y="1043212"/>
            <a:ext cx="68004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Introduce yourself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Tell us 2 truths and a lie about yourself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Instructors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We’ll go over what to expect during the class</a:t>
            </a:r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234000" cy="5143500"/>
          </a:xfrm>
          <a:prstGeom prst="rect">
            <a:avLst/>
          </a:prstGeom>
          <a:solidFill>
            <a:srgbClr val="6BC04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34000" y="0"/>
            <a:ext cx="234000" cy="5143500"/>
          </a:xfrm>
          <a:prstGeom prst="rect">
            <a:avLst/>
          </a:prstGeom>
          <a:solidFill>
            <a:srgbClr val="0065A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250175" y="3095625"/>
            <a:ext cx="7000800" cy="128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Right now, you just have one folder.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Get more objects by tapping “Get Assets”</a:t>
            </a:r>
          </a:p>
        </p:txBody>
      </p:sp>
      <p:sp>
        <p:nvSpPr>
          <p:cNvPr id="274" name="Shape 274"/>
          <p:cNvSpPr/>
          <p:nvPr/>
        </p:nvSpPr>
        <p:spPr>
          <a:xfrm rot="1640035">
            <a:off x="702481" y="2226368"/>
            <a:ext cx="2309574" cy="46438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-71425" y="1488275"/>
            <a:ext cx="988200" cy="60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19075" y="933200"/>
            <a:ext cx="8858100" cy="1995900"/>
          </a:xfrm>
          <a:prstGeom prst="rect">
            <a:avLst/>
          </a:prstGeom>
          <a:solidFill>
            <a:srgbClr val="59FF84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Start off by selecting the </a:t>
            </a:r>
            <a:r>
              <a:rPr lang="en" u="sng">
                <a:solidFill>
                  <a:srgbClr val="000000"/>
                </a:solidFill>
              </a:rPr>
              <a:t>“Platformer Starter Kit”</a:t>
            </a:r>
            <a:r>
              <a:rPr lang="en">
                <a:solidFill>
                  <a:srgbClr val="000000"/>
                </a:solidFill>
              </a:rPr>
              <a:t> --</a:t>
            </a:r>
            <a:r>
              <a:rPr lang="en" sz="2400">
                <a:solidFill>
                  <a:srgbClr val="000000"/>
                </a:solidFill>
              </a:rPr>
              <a:t>then tap “Get”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You can always come back here and get more stuff</a:t>
            </a:r>
          </a:p>
        </p:txBody>
      </p:sp>
      <p:sp>
        <p:nvSpPr>
          <p:cNvPr id="281" name="Shape 281"/>
          <p:cNvSpPr/>
          <p:nvPr/>
        </p:nvSpPr>
        <p:spPr>
          <a:xfrm>
            <a:off x="6310325" y="2702725"/>
            <a:ext cx="3012300" cy="197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8382000" y="0"/>
            <a:ext cx="762000" cy="33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a Background</a:t>
            </a:r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623400" y="1528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59FF84"/>
              </a:buClr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After Downloaded “Platformer Starter Kit”...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Tap the Background icon</a:t>
            </a:r>
          </a:p>
        </p:txBody>
      </p:sp>
      <p:sp>
        <p:nvSpPr>
          <p:cNvPr id="294" name="Shape 294"/>
          <p:cNvSpPr/>
          <p:nvPr/>
        </p:nvSpPr>
        <p:spPr>
          <a:xfrm>
            <a:off x="1297775" y="11900"/>
            <a:ext cx="797700" cy="2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726400" y="2607475"/>
            <a:ext cx="5750700" cy="177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5453075" y="3286125"/>
            <a:ext cx="1059600" cy="54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357450" y="845350"/>
            <a:ext cx="4536300" cy="227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2214575" y="1023950"/>
            <a:ext cx="1452600" cy="109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1571050" y="2322425"/>
            <a:ext cx="62910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Select, Downloads and choose what background you want under the “Backgrounds” folder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Level-Design</a:t>
            </a:r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Placing objects on your game’s surface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Level-Design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Design your level by dragging and dropping object blocks (Grass Blocks, etc.) on the surface of your game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You can start putting coins and obstacles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Think about creating secret paths or traps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 rot="-2008016">
            <a:off x="321535" y="904782"/>
            <a:ext cx="1559690" cy="464370"/>
          </a:xfrm>
          <a:prstGeom prst="leftArrow">
            <a:avLst>
              <a:gd fmla="val 35133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9525" y="1512100"/>
            <a:ext cx="393000" cy="34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1785900" y="251325"/>
            <a:ext cx="73581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99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*Hint*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b="1" lang="en" sz="1800"/>
              <a:t>When dragging &amp; dropping blocks/objects, keep this grid tool selected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b="1" lang="en" sz="1800"/>
              <a:t>This helps to keep everything aligned and snap together nicely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5722"/>
                </a:solidFill>
              </a:rPr>
              <a:t>Objectives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152175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Collaborate with your classmates to design awesome games!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We’ll learn the </a:t>
            </a:r>
            <a:r>
              <a:rPr b="1" lang="en" sz="2400">
                <a:solidFill>
                  <a:schemeClr val="accent6"/>
                </a:solidFill>
              </a:rPr>
              <a:t>Design Thinking</a:t>
            </a:r>
            <a:r>
              <a:rPr lang="en" sz="2400">
                <a:solidFill>
                  <a:srgbClr val="FFFFFF"/>
                </a:solidFill>
              </a:rPr>
              <a:t> process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A </a:t>
            </a:r>
            <a:r>
              <a:rPr lang="en" sz="2400" u="sng">
                <a:solidFill>
                  <a:srgbClr val="FFFFFF"/>
                </a:solidFill>
              </a:rPr>
              <a:t>user-centered</a:t>
            </a:r>
            <a:r>
              <a:rPr lang="en" sz="2400">
                <a:solidFill>
                  <a:srgbClr val="FFFFFF"/>
                </a:solidFill>
              </a:rPr>
              <a:t> approach to design games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Along the way, we’ll learn computer science!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Your Character Move</a:t>
            </a:r>
          </a:p>
        </p:txBody>
      </p:sp>
      <p:sp>
        <p:nvSpPr>
          <p:cNvPr id="336" name="Shape 33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7090250" y="1639375"/>
            <a:ext cx="669300" cy="53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2349725" y="655900"/>
            <a:ext cx="411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FIRST, make your character a “</a:t>
            </a:r>
            <a:r>
              <a:rPr b="1" lang="en" sz="2400"/>
              <a:t>physics</a:t>
            </a:r>
            <a:r>
              <a:rPr lang="en" sz="2400"/>
              <a:t>” object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Then, tap “</a:t>
            </a:r>
            <a:r>
              <a:rPr b="1" lang="en" sz="2400"/>
              <a:t>behaviors</a:t>
            </a:r>
            <a:r>
              <a:rPr lang="en" sz="2400"/>
              <a:t>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 rot="831959">
            <a:off x="4876858" y="1459487"/>
            <a:ext cx="2228233" cy="280275"/>
          </a:xfrm>
          <a:prstGeom prst="rightArrow">
            <a:avLst>
              <a:gd fmla="val 50000" name="adj1"/>
              <a:gd fmla="val 197049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Categories of all of the different behaviours YOU can manipulate</a:t>
            </a:r>
          </a:p>
        </p:txBody>
      </p:sp>
      <p:cxnSp>
        <p:nvCxnSpPr>
          <p:cNvPr id="349" name="Shape 349"/>
          <p:cNvCxnSpPr>
            <a:stCxn id="348" idx="0"/>
          </p:cNvCxnSpPr>
          <p:nvPr/>
        </p:nvCxnSpPr>
        <p:spPr>
          <a:xfrm rot="10800000">
            <a:off x="1092900" y="498525"/>
            <a:ext cx="3479100" cy="2110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0" name="Shape 350"/>
          <p:cNvCxnSpPr>
            <a:stCxn id="348" idx="0"/>
          </p:cNvCxnSpPr>
          <p:nvPr/>
        </p:nvCxnSpPr>
        <p:spPr>
          <a:xfrm rot="10800000">
            <a:off x="1789500" y="443925"/>
            <a:ext cx="2782500" cy="2165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1" name="Shape 351"/>
          <p:cNvCxnSpPr>
            <a:stCxn id="348" idx="0"/>
          </p:cNvCxnSpPr>
          <p:nvPr/>
        </p:nvCxnSpPr>
        <p:spPr>
          <a:xfrm rot="10800000">
            <a:off x="2506800" y="464325"/>
            <a:ext cx="20652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2" name="Shape 352"/>
          <p:cNvCxnSpPr/>
          <p:nvPr/>
        </p:nvCxnSpPr>
        <p:spPr>
          <a:xfrm rot="10800000">
            <a:off x="3196800" y="478125"/>
            <a:ext cx="1375200" cy="213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3" name="Shape 353"/>
          <p:cNvCxnSpPr>
            <a:stCxn id="348" idx="0"/>
          </p:cNvCxnSpPr>
          <p:nvPr/>
        </p:nvCxnSpPr>
        <p:spPr>
          <a:xfrm rot="10800000">
            <a:off x="3914100" y="525825"/>
            <a:ext cx="657900" cy="2083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4" name="Shape 354"/>
          <p:cNvCxnSpPr>
            <a:stCxn id="348" idx="0"/>
          </p:cNvCxnSpPr>
          <p:nvPr/>
        </p:nvCxnSpPr>
        <p:spPr>
          <a:xfrm flipH="1" rot="10800000">
            <a:off x="4572000" y="450825"/>
            <a:ext cx="6945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5" name="Shape 355"/>
          <p:cNvCxnSpPr>
            <a:stCxn id="348" idx="0"/>
          </p:cNvCxnSpPr>
          <p:nvPr/>
        </p:nvCxnSpPr>
        <p:spPr>
          <a:xfrm flipH="1" rot="10800000">
            <a:off x="4572000" y="450825"/>
            <a:ext cx="14049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6" name="Shape 356"/>
          <p:cNvCxnSpPr>
            <a:stCxn id="348" idx="0"/>
          </p:cNvCxnSpPr>
          <p:nvPr/>
        </p:nvCxnSpPr>
        <p:spPr>
          <a:xfrm flipH="1" rot="10800000">
            <a:off x="4572000" y="457725"/>
            <a:ext cx="20811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7" name="Shape 357"/>
          <p:cNvCxnSpPr>
            <a:stCxn id="348" idx="0"/>
          </p:cNvCxnSpPr>
          <p:nvPr/>
        </p:nvCxnSpPr>
        <p:spPr>
          <a:xfrm flipH="1" rot="10800000">
            <a:off x="4572000" y="457725"/>
            <a:ext cx="27984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8" name="Shape 358"/>
          <p:cNvCxnSpPr>
            <a:stCxn id="348" idx="0"/>
          </p:cNvCxnSpPr>
          <p:nvPr/>
        </p:nvCxnSpPr>
        <p:spPr>
          <a:xfrm flipH="1" rot="10800000">
            <a:off x="4572000" y="464325"/>
            <a:ext cx="35088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Once you ready to test the behaviours you changed, select the PLAY button</a:t>
            </a:r>
          </a:p>
        </p:txBody>
      </p:sp>
      <p:cxnSp>
        <p:nvCxnSpPr>
          <p:cNvPr id="364" name="Shape 364"/>
          <p:cNvCxnSpPr>
            <a:stCxn id="363" idx="0"/>
          </p:cNvCxnSpPr>
          <p:nvPr/>
        </p:nvCxnSpPr>
        <p:spPr>
          <a:xfrm flipH="1" rot="10800000">
            <a:off x="4572000" y="464325"/>
            <a:ext cx="11400" cy="21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5" name="Shape 365"/>
          <p:cNvSpPr/>
          <p:nvPr/>
        </p:nvSpPr>
        <p:spPr>
          <a:xfrm>
            <a:off x="4200875" y="40975"/>
            <a:ext cx="696600" cy="40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6291050" y="2739100"/>
            <a:ext cx="26025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To have your character walk and jump smoothly, attach animation behaviours from the </a:t>
            </a:r>
            <a:r>
              <a:rPr lang="en" sz="1800">
                <a:solidFill>
                  <a:schemeClr val="accent4"/>
                </a:solidFill>
              </a:rPr>
              <a:t>“FX”</a:t>
            </a:r>
            <a:r>
              <a:rPr lang="en" sz="1800"/>
              <a:t> category 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These are also known as “sprites”</a:t>
            </a:r>
          </a:p>
        </p:txBody>
      </p:sp>
      <p:sp>
        <p:nvSpPr>
          <p:cNvPr id="379" name="Shape 379"/>
          <p:cNvSpPr/>
          <p:nvPr/>
        </p:nvSpPr>
        <p:spPr>
          <a:xfrm>
            <a:off x="5027375" y="27325"/>
            <a:ext cx="478200" cy="39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Obstacle Behavior</a:t>
            </a:r>
          </a:p>
        </p:txBody>
      </p:sp>
      <p:sp>
        <p:nvSpPr>
          <p:cNvPr id="385" name="Shape 38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to make objects behave like obstacles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 rot="3107024">
            <a:off x="833404" y="1243129"/>
            <a:ext cx="1700689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 rot="3107024">
            <a:off x="3984479" y="1976154"/>
            <a:ext cx="1700689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1864775" y="594275"/>
            <a:ext cx="4255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Let’s make your obstacles “bad news” for your character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-225400" y="1516400"/>
            <a:ext cx="2192700" cy="84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5123000" y="1516400"/>
            <a:ext cx="25887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CONDITIONS: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Once the spikes collide with the spaceguy…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Then, Game Over!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Collectable Behaviors</a:t>
            </a:r>
          </a:p>
        </p:txBody>
      </p:sp>
      <p:sp>
        <p:nvSpPr>
          <p:cNvPr id="404" name="Shape 40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of objects so the main character ‘collects’ them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25" y="388325"/>
            <a:ext cx="5327924" cy="24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76250" y="2944000"/>
            <a:ext cx="8353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highlight>
                  <a:srgbClr val="6BC04B"/>
                </a:highlight>
              </a:rPr>
              <a:t>Empathy</a:t>
            </a:r>
            <a:r>
              <a:rPr lang="en">
                <a:solidFill>
                  <a:srgbClr val="FFFFFF"/>
                </a:solidFill>
              </a:rPr>
              <a:t>: Be able to step in another person’s shoes, and see what they see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highlight>
                  <a:srgbClr val="6BC04B"/>
                </a:highlight>
              </a:rPr>
              <a:t>Define</a:t>
            </a:r>
            <a:r>
              <a:rPr lang="en">
                <a:solidFill>
                  <a:srgbClr val="FFFFFF"/>
                </a:solidFill>
              </a:rPr>
              <a:t>: Ask questions: What are the user’s needs/wants? Issues? Likes/Dislikes?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➢"/>
            </a:pPr>
            <a:r>
              <a:rPr lang="en">
                <a:solidFill>
                  <a:srgbClr val="FFFFFF"/>
                </a:solidFill>
              </a:rPr>
              <a:t>Brainstorm </a:t>
            </a:r>
            <a:r>
              <a:rPr b="1" lang="en" u="sng">
                <a:solidFill>
                  <a:srgbClr val="FFFFFF"/>
                </a:solidFill>
              </a:rPr>
              <a:t>more than one</a:t>
            </a:r>
            <a:r>
              <a:rPr lang="en">
                <a:solidFill>
                  <a:srgbClr val="FFFFFF"/>
                </a:solidFill>
              </a:rPr>
              <a:t> solution to the user’s issues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b="1" lang="en">
                <a:highlight>
                  <a:srgbClr val="FF5722"/>
                </a:highlight>
              </a:rPr>
              <a:t>Prototype</a:t>
            </a:r>
            <a:r>
              <a:rPr lang="en">
                <a:solidFill>
                  <a:srgbClr val="FFFFFF"/>
                </a:solidFill>
              </a:rPr>
              <a:t>: Design a game based on user feedback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solidFill>
                  <a:srgbClr val="FF9900"/>
                </a:solidFill>
                <a:highlight>
                  <a:srgbClr val="0000FF"/>
                </a:highlight>
              </a:rPr>
              <a:t>Test</a:t>
            </a:r>
            <a:r>
              <a:rPr lang="en">
                <a:solidFill>
                  <a:srgbClr val="FFFFFF"/>
                </a:solidFill>
              </a:rPr>
              <a:t>: Have your classmates test out your game and give you feedback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99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>
              <a:spcBef>
                <a:spcPts val="0"/>
              </a:spcBef>
              <a:buClr>
                <a:srgbClr val="FFFFFF"/>
              </a:buClr>
              <a:buSzPct val="100000"/>
              <a:buFont typeface="Press Start 2P"/>
              <a:buChar char="❖"/>
            </a:pPr>
            <a:r>
              <a:rPr lang="en" sz="1200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REPEAT!!!</a:t>
            </a:r>
          </a:p>
        </p:txBody>
      </p:sp>
      <p:sp>
        <p:nvSpPr>
          <p:cNvPr id="157" name="Shape 157"/>
          <p:cNvSpPr/>
          <p:nvPr/>
        </p:nvSpPr>
        <p:spPr>
          <a:xfrm>
            <a:off x="1755474" y="2199525"/>
            <a:ext cx="1256809" cy="272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Empathy/Define</a:t>
            </a:r>
          </a:p>
        </p:txBody>
      </p:sp>
      <p:sp>
        <p:nvSpPr>
          <p:cNvPr id="158" name="Shape 158"/>
          <p:cNvSpPr/>
          <p:nvPr/>
        </p:nvSpPr>
        <p:spPr>
          <a:xfrm>
            <a:off x="607925" y="2254125"/>
            <a:ext cx="444000" cy="2711700"/>
          </a:xfrm>
          <a:prstGeom prst="uturnArrow">
            <a:avLst>
              <a:gd fmla="val 24322" name="adj1"/>
              <a:gd fmla="val 25000" name="adj2"/>
              <a:gd fmla="val 26470" name="adj3"/>
              <a:gd fmla="val 43581" name="adj4"/>
              <a:gd fmla="val 27399" name="adj5"/>
            </a:avLst>
          </a:prstGeom>
          <a:solidFill>
            <a:srgbClr val="6BC04B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3326550" y="2199525"/>
            <a:ext cx="1816968" cy="272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Prototype/Test</a:t>
            </a:r>
          </a:p>
        </p:txBody>
      </p:sp>
      <p:sp>
        <p:nvSpPr>
          <p:cNvPr id="160" name="Shape 160"/>
          <p:cNvSpPr/>
          <p:nvPr/>
        </p:nvSpPr>
        <p:spPr>
          <a:xfrm>
            <a:off x="5712575" y="2215900"/>
            <a:ext cx="1200045" cy="240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The Game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Collectables Behaviours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9900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Setting up the behaviours for collectibles, like coins, gems, keys etc. is similar to obstacle behaviour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First, there is a collided behaviour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Second, something happens after that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For example,</a:t>
            </a:r>
          </a:p>
          <a:p>
            <a:pPr indent="-381000" lvl="3" marL="18288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When a character collides with a coin, the coin disappears</a:t>
            </a:r>
          </a:p>
          <a:p>
            <a:pPr indent="-381000" lvl="3" marL="18288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You can even add that to your character’s score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Don’t Reinvent the Wheel!!!</a:t>
            </a:r>
          </a:p>
        </p:txBody>
      </p:sp>
      <p:sp>
        <p:nvSpPr>
          <p:cNvPr id="416" name="Shape 41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When you run into a problem, think about if you have seen a similar problem before</a:t>
            </a:r>
          </a:p>
          <a:p>
            <a:pPr indent="-228600" lvl="0" marL="457200" rtl="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What did you do then?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Enemy Behaviors</a:t>
            </a:r>
          </a:p>
        </p:txBody>
      </p:sp>
      <p:sp>
        <p:nvSpPr>
          <p:cNvPr id="422" name="Shape 42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of more objects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Enemy Behaviours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9900"/>
              </a:buClr>
              <a:buSzPct val="100000"/>
              <a:buFont typeface="Proxima Nova"/>
              <a:buChar char="❖"/>
            </a:pPr>
            <a:r>
              <a:rPr lang="en" sz="2400">
                <a:solidFill>
                  <a:srgbClr val="FFFFFF"/>
                </a:solidFill>
              </a:rPr>
              <a:t>Again, setting up the behaviours for enemies is similar to those for coins and obstacles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The main differences: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You can have the enemy move (</a:t>
            </a:r>
            <a:r>
              <a:rPr b="1" lang="en" sz="2400">
                <a:solidFill>
                  <a:srgbClr val="FFFFFF"/>
                </a:solidFill>
              </a:rPr>
              <a:t>“patrol”</a:t>
            </a:r>
            <a:r>
              <a:rPr lang="en" sz="2400">
                <a:solidFill>
                  <a:srgbClr val="FFFFFF"/>
                </a:solidFill>
              </a:rPr>
              <a:t>)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Once you collide with the enemy, your health bar can go down or it can be game 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Health Bar</a:t>
            </a:r>
          </a:p>
        </p:txBody>
      </p:sp>
      <p:sp>
        <p:nvSpPr>
          <p:cNvPr id="434" name="Shape 43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Creating a working health bar for main character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3490475" y="1803300"/>
            <a:ext cx="860700" cy="29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Health Bar</a:t>
            </a:r>
            <a:r>
              <a:rPr lang="en">
                <a:solidFill>
                  <a:srgbClr val="59FF84"/>
                </a:solidFill>
              </a:rPr>
              <a:t>”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4590200" y="3155775"/>
            <a:ext cx="39276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Here’s how you would set up obstacles to hurt your character’s health</a:t>
            </a:r>
          </a:p>
        </p:txBody>
      </p:sp>
      <p:sp>
        <p:nvSpPr>
          <p:cNvPr id="449" name="Shape 449"/>
          <p:cNvSpPr/>
          <p:nvPr/>
        </p:nvSpPr>
        <p:spPr>
          <a:xfrm>
            <a:off x="3429000" y="1762325"/>
            <a:ext cx="1578000" cy="10860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3613425" y="6825"/>
            <a:ext cx="478200" cy="437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1960400" y="2657125"/>
            <a:ext cx="1448100" cy="1140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7056075" y="0"/>
            <a:ext cx="703500" cy="567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Adding Points</a:t>
            </a:r>
          </a:p>
        </p:txBody>
      </p:sp>
      <p:sp>
        <p:nvSpPr>
          <p:cNvPr id="458" name="Shape 45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67" name="Shape 467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74" name="Shape 474"/>
          <p:cNvSpPr/>
          <p:nvPr/>
        </p:nvSpPr>
        <p:spPr>
          <a:xfrm>
            <a:off x="6851175" y="31489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6851175" y="35383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417500" y="3661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8417500" y="3299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8" name="Shape 478"/>
          <p:cNvCxnSpPr/>
          <p:nvPr/>
        </p:nvCxnSpPr>
        <p:spPr>
          <a:xfrm>
            <a:off x="3545125" y="1181700"/>
            <a:ext cx="3463200" cy="75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9" name="Shape 479"/>
          <p:cNvCxnSpPr>
            <a:endCxn id="474" idx="1"/>
          </p:cNvCxnSpPr>
          <p:nvPr/>
        </p:nvCxnSpPr>
        <p:spPr>
          <a:xfrm>
            <a:off x="3697388" y="1333951"/>
            <a:ext cx="3280800" cy="187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0" name="Shape 480"/>
          <p:cNvSpPr txBox="1"/>
          <p:nvPr/>
        </p:nvSpPr>
        <p:spPr>
          <a:xfrm>
            <a:off x="2964525" y="676250"/>
            <a:ext cx="3483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label to say Points (or coins, etc.)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Alignment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86900" y="423475"/>
            <a:ext cx="6345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Design Thinking|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286900" y="1124075"/>
            <a:ext cx="3999900" cy="15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What is your favorite game to play?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Why is this your favorite game?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What makes this game fun?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00" y="2645300"/>
            <a:ext cx="55260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000" y="1124075"/>
            <a:ext cx="2436025" cy="376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6441325" y="498650"/>
            <a:ext cx="2702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Empathy/Define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Then, Repeat</a:t>
            </a:r>
          </a:p>
        </p:txBody>
      </p:sp>
      <p:sp>
        <p:nvSpPr>
          <p:cNvPr id="486" name="Shape 486"/>
          <p:cNvSpPr txBox="1"/>
          <p:nvPr>
            <p:ph idx="1" type="subTitle"/>
          </p:nvPr>
        </p:nvSpPr>
        <p:spPr>
          <a:xfrm>
            <a:off x="311700" y="3165826"/>
            <a:ext cx="8520600" cy="125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Make One more Label</a:t>
            </a:r>
          </a:p>
          <a:p>
            <a:pPr indent="-228600" lvl="0" marL="457200" rtl="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This is the label that will change each time you collect things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 again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95" name="Shape 495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587450" y="368850"/>
            <a:ext cx="3784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Name this label the number: zero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Line it up next the previous label: “Points”</a:t>
            </a:r>
          </a:p>
        </p:txBody>
      </p:sp>
      <p:sp>
        <p:nvSpPr>
          <p:cNvPr id="501" name="Shape 501"/>
          <p:cNvSpPr/>
          <p:nvPr/>
        </p:nvSpPr>
        <p:spPr>
          <a:xfrm>
            <a:off x="6762375" y="2684450"/>
            <a:ext cx="2301900" cy="159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2" name="Shape 502"/>
          <p:cNvCxnSpPr/>
          <p:nvPr/>
        </p:nvCxnSpPr>
        <p:spPr>
          <a:xfrm>
            <a:off x="3797850" y="580600"/>
            <a:ext cx="3319800" cy="12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the Points Label Add</a:t>
            </a:r>
          </a:p>
        </p:txBody>
      </p:sp>
      <p:sp>
        <p:nvSpPr>
          <p:cNvPr id="508" name="Shape 50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3558800" y="47825"/>
            <a:ext cx="601200" cy="4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4590225" y="2903050"/>
            <a:ext cx="2062800" cy="156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5" name="Shape 515"/>
          <p:cNvCxnSpPr>
            <a:stCxn id="514" idx="0"/>
          </p:cNvCxnSpPr>
          <p:nvPr/>
        </p:nvCxnSpPr>
        <p:spPr>
          <a:xfrm flipH="1" rot="10800000">
            <a:off x="5621625" y="1468450"/>
            <a:ext cx="1755600" cy="14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6" name="Shape 516"/>
          <p:cNvSpPr txBox="1"/>
          <p:nvPr/>
        </p:nvSpPr>
        <p:spPr>
          <a:xfrm rot="-2308275">
            <a:off x="5087040" y="1794717"/>
            <a:ext cx="2505618" cy="3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highlight>
                  <a:srgbClr val="59FF84"/>
                </a:highlight>
              </a:rPr>
              <a:t>Choose the label to add to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1926250" y="915325"/>
            <a:ext cx="5075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the coin’s behaviours, be sure to select the label that is names “0”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Also, be sure to be under the “Global UI” layer</a:t>
            </a:r>
          </a:p>
        </p:txBody>
      </p:sp>
      <p:sp>
        <p:nvSpPr>
          <p:cNvPr id="522" name="Shape 522"/>
          <p:cNvSpPr/>
          <p:nvPr/>
        </p:nvSpPr>
        <p:spPr>
          <a:xfrm>
            <a:off x="4583375" y="4528750"/>
            <a:ext cx="724200" cy="61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Now Test it out!</a:t>
            </a:r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You will now see your points add up when you collide with coins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617400" y="2046150"/>
            <a:ext cx="790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 Thinking Interview</a:t>
            </a:r>
          </a:p>
        </p:txBody>
      </p:sp>
      <p:sp>
        <p:nvSpPr>
          <p:cNvPr id="534" name="Shape 534"/>
          <p:cNvSpPr/>
          <p:nvPr/>
        </p:nvSpPr>
        <p:spPr>
          <a:xfrm>
            <a:off x="0" y="0"/>
            <a:ext cx="234000" cy="5143500"/>
          </a:xfrm>
          <a:prstGeom prst="rect">
            <a:avLst/>
          </a:prstGeom>
          <a:solidFill>
            <a:srgbClr val="6BC04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234000" y="0"/>
            <a:ext cx="234000" cy="5143500"/>
          </a:xfrm>
          <a:prstGeom prst="rect">
            <a:avLst/>
          </a:prstGeom>
          <a:solidFill>
            <a:srgbClr val="0065A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437" y="3044650"/>
            <a:ext cx="2293089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175" y="260300"/>
            <a:ext cx="1479650" cy="15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92401">
            <a:off x="4301244" y="1542465"/>
            <a:ext cx="326761" cy="2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 rot="-1097549">
            <a:off x="4667547" y="1395859"/>
            <a:ext cx="457835" cy="1971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6">
            <a:alphaModFix/>
          </a:blip>
          <a:srcRect b="23365" l="33827" r="0" t="0"/>
          <a:stretch/>
        </p:blipFill>
        <p:spPr>
          <a:xfrm rot="-1322558">
            <a:off x="4671060" y="1377575"/>
            <a:ext cx="450825" cy="2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048100" y="4610700"/>
            <a:ext cx="118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Day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137600" y="1127550"/>
            <a:ext cx="6868800" cy="288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3000">
                <a:solidFill>
                  <a:srgbClr val="FFFFFF"/>
                </a:solidFill>
              </a:rPr>
              <a:t>Keep those design thinking questions/answers in mind for when you start to create your games!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799" y="2917049"/>
            <a:ext cx="17684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3400" y="4666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Game Design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What we’ll use: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839875" y="1536600"/>
            <a:ext cx="4069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Design Thinking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User-centered approach to solve problems and design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Computer Science Concepts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Along the way we will learn fundamentals of coding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623400" y="1536600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Game Building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Hyperpad (Gamepress)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level design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characters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game play and logic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44" y="3833794"/>
            <a:ext cx="9882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Thinking Exercise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25" y="2670450"/>
            <a:ext cx="2400454" cy="22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289525" y="445025"/>
            <a:ext cx="4956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Press Start 2P"/>
                <a:ea typeface="Press Start 2P"/>
                <a:cs typeface="Press Start 2P"/>
                <a:sym typeface="Press Start 2P"/>
              </a:rPr>
              <a:t>Let’s Play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289525" y="1065525"/>
            <a:ext cx="4520700" cy="34164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Open the Hyperpad app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Pick 1 game from “Projects”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Play a total of 3 games.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Play the game — timed 4 minutes for each game.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Jot down what you think about the games on your 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5035625" y="219600"/>
            <a:ext cx="3700800" cy="34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Think about these things while you play: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Good things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Bad things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What do you want in your game?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What would you leave out of your game?</a:t>
            </a:r>
          </a:p>
        </p:txBody>
      </p:sp>
      <p:sp>
        <p:nvSpPr>
          <p:cNvPr descr="Changing color." id="197" name="Shape 197" title="4 Minute Countdown Timer">
            <a:hlinkClick r:id="rId3"/>
          </p:cNvPr>
          <p:cNvSpPr/>
          <p:nvPr/>
        </p:nvSpPr>
        <p:spPr>
          <a:xfrm>
            <a:off x="5943387" y="3688550"/>
            <a:ext cx="1885275" cy="14139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